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4630400" cy="8229600"/>
  <p:notesSz cx="8229600" cy="14630400"/>
  <p:embeddedFontLst>
    <p:embeddedFont>
      <p:font typeface="Bitter Medium"/>
      <p:regular r:id="rId12"/>
    </p:embeddedFont>
    <p:embeddedFont>
      <p:font typeface="Bitter Medium"/>
      <p:regular r:id="rId13"/>
    </p:embeddedFont>
    <p:embeddedFont>
      <p:font typeface="Bitter Medium"/>
      <p:regular r:id="rId14"/>
    </p:embeddedFont>
    <p:embeddedFont>
      <p:font typeface="Bitter Medium"/>
      <p:regular r:id="rId15"/>
    </p:embeddedFont>
    <p:embeddedFont>
      <p:font typeface="Open Sans"/>
      <p:regular r:id="rId16"/>
    </p:embeddedFont>
    <p:embeddedFont>
      <p:font typeface="Open Sans"/>
      <p:regular r:id="rId17"/>
    </p:embeddedFont>
    <p:embeddedFont>
      <p:font typeface="Open Sans"/>
      <p:regular r:id="rId18"/>
    </p:embeddedFont>
    <p:embeddedFont>
      <p:font typeface="Open Sans"/>
      <p:regular r:id="rId19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2" Type="http://schemas.openxmlformats.org/officeDocument/2006/relationships/font" Target="fonts/font1.fntdata"/><Relationship Id="rId13" Type="http://schemas.openxmlformats.org/officeDocument/2006/relationships/font" Target="fonts/font2.fntdata"/><Relationship Id="rId14" Type="http://schemas.openxmlformats.org/officeDocument/2006/relationships/font" Target="fonts/font3.fntdata"/><Relationship Id="rId15" Type="http://schemas.openxmlformats.org/officeDocument/2006/relationships/font" Target="fonts/font4.fntdata"/><Relationship Id="rId16" Type="http://schemas.openxmlformats.org/officeDocument/2006/relationships/font" Target="fonts/font5.fntdata"/><Relationship Id="rId17" Type="http://schemas.openxmlformats.org/officeDocument/2006/relationships/font" Target="fonts/font6.fntdata"/><Relationship Id="rId18" Type="http://schemas.openxmlformats.org/officeDocument/2006/relationships/font" Target="fonts/font7.fntdata"/><Relationship Id="rId19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365534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spc="-134" kern="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Unlocking the World of Arabic: A Journey Begins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4123253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spc="-36" kern="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Welcome to this introductory module on the Arabic language and script. Let's explore its history, unique features, and the reasons why learning Arabic is an enriching journey.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6280190" y="5484019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7810" y="5491639"/>
            <a:ext cx="347663" cy="34766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756440" y="5467112"/>
            <a:ext cx="1918335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spc="-36" kern="0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par Arij Labidi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539960"/>
            <a:ext cx="884301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spc="-134" kern="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A Glimpse into the Arabic Language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81571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spc="-67" kern="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Ancient Roots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396859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spc="-36" kern="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Arabic, a Semitic language with deep roots, holds a prominent place in history and culture. Its influence extends far beyond the Arab world.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599521" y="381571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spc="-67" kern="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The Quran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599521" y="4396859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spc="-36" kern="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As the language of the Quran, it plays a central role in Islamic faith and practice. It is a language that connects millions of people around the globe.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727847"/>
            <a:ext cx="697944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spc="-134" kern="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What Makes Arabic Unique?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503193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83456" y="5116949"/>
            <a:ext cx="130969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spc="-80" kern="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1530906" y="503193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spc="-67" kern="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Right-to-Left Script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530906" y="5522357"/>
            <a:ext cx="345924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spc="-36" kern="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Arabic is written from right to left, making it a unique script among world languages.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5216962" y="503193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383649" y="5116949"/>
            <a:ext cx="176927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spc="-80" kern="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5954078" y="503193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spc="-67" kern="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Connected Letters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5954078" y="5522357"/>
            <a:ext cx="3459242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spc="-36" kern="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Arabic letters connect to each other, creating fluid, elegant words. The shape of each letter changes depending on its position in a word.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9640133" y="503193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803011" y="5116949"/>
            <a:ext cx="184428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spc="-80" kern="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3</a:t>
            </a:r>
            <a:endParaRPr lang="en-US" sz="2650" dirty="0"/>
          </a:p>
        </p:txBody>
      </p:sp>
      <p:sp>
        <p:nvSpPr>
          <p:cNvPr id="14" name="Text 11"/>
          <p:cNvSpPr/>
          <p:nvPr/>
        </p:nvSpPr>
        <p:spPr>
          <a:xfrm>
            <a:off x="10377249" y="503193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spc="-67" kern="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Vowel System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0377249" y="5522357"/>
            <a:ext cx="345924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spc="-36" kern="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Arabic uses diacritical marks, called "harakat," to indicate short vowels in writing.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7944" y="564356"/>
            <a:ext cx="6020991" cy="623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4900"/>
              </a:lnSpc>
              <a:buNone/>
            </a:pPr>
            <a:r>
              <a:rPr lang="en-US" sz="3900" spc="-118" kern="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Motives for Learning Arabic</a:t>
            </a:r>
            <a:endParaRPr lang="en-US" sz="39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944" y="1486495"/>
            <a:ext cx="498515" cy="49851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97944" y="2184321"/>
            <a:ext cx="2492812" cy="3115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spc="-59" kern="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Personal Growth</a:t>
            </a:r>
            <a:endParaRPr lang="en-US" sz="1950" dirty="0"/>
          </a:p>
        </p:txBody>
      </p:sp>
      <p:sp>
        <p:nvSpPr>
          <p:cNvPr id="6" name="Text 2"/>
          <p:cNvSpPr/>
          <p:nvPr/>
        </p:nvSpPr>
        <p:spPr>
          <a:xfrm>
            <a:off x="697944" y="2615446"/>
            <a:ext cx="7748111" cy="638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spc="-31" kern="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Discover the rich heritage and cultural traditions of the Arab world. Explore the literature, music, and art that shape this vibrant region.</a:t>
            </a:r>
            <a:endParaRPr lang="en-US" sz="15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944" y="3851791"/>
            <a:ext cx="498515" cy="49851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97944" y="4549616"/>
            <a:ext cx="2945487" cy="3115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spc="-59" kern="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Professional Opportunities</a:t>
            </a:r>
            <a:endParaRPr lang="en-US" sz="1950" dirty="0"/>
          </a:p>
        </p:txBody>
      </p:sp>
      <p:sp>
        <p:nvSpPr>
          <p:cNvPr id="9" name="Text 4"/>
          <p:cNvSpPr/>
          <p:nvPr/>
        </p:nvSpPr>
        <p:spPr>
          <a:xfrm>
            <a:off x="697944" y="4980742"/>
            <a:ext cx="7748111" cy="319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spc="-31" kern="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Open doors to careers in translation, international business, education, and diplomacy.</a:t>
            </a:r>
            <a:endParaRPr lang="en-US" sz="15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944" y="5897999"/>
            <a:ext cx="498515" cy="49851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97944" y="6595824"/>
            <a:ext cx="2492812" cy="3115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spc="-59" kern="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Cultural Connection</a:t>
            </a:r>
            <a:endParaRPr lang="en-US" sz="1950" dirty="0"/>
          </a:p>
        </p:txBody>
      </p:sp>
      <p:sp>
        <p:nvSpPr>
          <p:cNvPr id="12" name="Text 6"/>
          <p:cNvSpPr/>
          <p:nvPr/>
        </p:nvSpPr>
        <p:spPr>
          <a:xfrm>
            <a:off x="697944" y="7026950"/>
            <a:ext cx="7748111" cy="638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spc="-31" kern="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Connect with the people and traditions of 22 Arab-speaking countries. Build meaningful relationships and broaden your understanding of the world.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4336018"/>
            <a:ext cx="893885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spc="-134" kern="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Ready to Begin Your Arabic Journey?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5384959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spc="-36" kern="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You've taken the first step towards understanding the beauty and depth of Arabic. This module has equipped you with a solid foundation.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793790" y="6365915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spc="-36" kern="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Now, embark on your exciting journey of learning the Arabic alphabet in the next module!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2024-12-10T10:02:13Z</dcterms:created>
  <dcterms:modified xsi:type="dcterms:W3CDTF">2024-12-10T10:02:13Z</dcterms:modified>
</cp:coreProperties>
</file>